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4" r:id="rId22"/>
    <p:sldId id="272" r:id="rId23"/>
    <p:sldId id="27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82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65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57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194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862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413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634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6222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7883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00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0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47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211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3908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5415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9742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16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23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52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622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330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04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4767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0075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685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3575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7597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4750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0671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5549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97650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299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93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8943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2670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3394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9876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502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10205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238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70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1014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907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19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304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5813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0199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02000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9107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8060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74309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4037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120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9939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03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3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85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1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1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7D172-D637-40AF-8267-9389B7BC3604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2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06287-0B3D-4E2D-AC40-F079510ED950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202731"/>
                </a:solidFill>
                <a:effectLst/>
                <a:uLnTx/>
                <a:uFillTx/>
                <a:latin typeface="Arial"/>
                <a:ea typeface="宋体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45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46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cxn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cxn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图片 13"/>
          <p:cNvPicPr/>
          <p:nvPr/>
        </p:nvPicPr>
        <p:blipFill>
          <a:blip r:embed="rId14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50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51" name="图片 15"/>
            <p:cNvPicPr/>
            <p:nvPr/>
          </p:nvPicPr>
          <p:blipFill>
            <a:blip r:embed="rId15"/>
            <a:srcRect r="68763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图片 16"/>
            <p:cNvPicPr/>
            <p:nvPr/>
          </p:nvPicPr>
          <p:blipFill>
            <a:blip r:embed="rId15"/>
            <a:srcRect l="29158" r="5197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4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24624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B8C78-B0F7-407B-8541-11683B247863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202731"/>
                </a:solidFill>
                <a:effectLst/>
                <a:uLnTx/>
                <a:uFillTx/>
                <a:latin typeface="Arial"/>
                <a:ea typeface="宋体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93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94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cxn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cxn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" name="图片 13"/>
          <p:cNvPicPr/>
          <p:nvPr/>
        </p:nvPicPr>
        <p:blipFill>
          <a:blip r:embed="rId14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98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99" name="图片 15"/>
            <p:cNvPicPr/>
            <p:nvPr/>
          </p:nvPicPr>
          <p:blipFill>
            <a:blip r:embed="rId15"/>
            <a:srcRect r="68763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" name="图片 16"/>
            <p:cNvPicPr/>
            <p:nvPr/>
          </p:nvPicPr>
          <p:blipFill>
            <a:blip r:embed="rId15"/>
            <a:srcRect l="29158" r="5197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1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2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55915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4C89B0-7747-4204-8C52-17EA47F31B94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202731"/>
                </a:solidFill>
                <a:effectLst/>
                <a:uLnTx/>
                <a:uFillTx/>
                <a:latin typeface="Arial"/>
                <a:ea typeface="宋体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41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42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cxn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cxn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5" name="图片 13"/>
          <p:cNvPicPr/>
          <p:nvPr/>
        </p:nvPicPr>
        <p:blipFill>
          <a:blip r:embed="rId14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146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147" name="图片 15"/>
            <p:cNvPicPr/>
            <p:nvPr/>
          </p:nvPicPr>
          <p:blipFill>
            <a:blip r:embed="rId15"/>
            <a:srcRect r="68763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图片 16"/>
            <p:cNvPicPr/>
            <p:nvPr/>
          </p:nvPicPr>
          <p:blipFill>
            <a:blip r:embed="rId15"/>
            <a:srcRect l="29158" r="5197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5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2199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464E9C-546B-4FF2-A5D2-5D2C67482E1A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202731"/>
                </a:solidFill>
                <a:effectLst/>
                <a:uLnTx/>
                <a:uFillTx/>
                <a:latin typeface="Arial"/>
                <a:ea typeface="宋体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89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90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cxn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cxn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图片 13"/>
          <p:cNvPicPr/>
          <p:nvPr/>
        </p:nvPicPr>
        <p:blipFill>
          <a:blip r:embed="rId14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194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195" name="图片 15"/>
            <p:cNvPicPr/>
            <p:nvPr/>
          </p:nvPicPr>
          <p:blipFill>
            <a:blip r:embed="rId15"/>
            <a:srcRect r="68763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图片 16"/>
            <p:cNvPicPr/>
            <p:nvPr/>
          </p:nvPicPr>
          <p:blipFill>
            <a:blip r:embed="rId15"/>
            <a:srcRect l="29158" r="5197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7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32191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66640" y="158184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电容数据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875160" y="2887200"/>
            <a:ext cx="6640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HUAWEI P10 Plus：触摸屏电容数据路径 /proc/touchscreen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1381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down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283040" y="5396760"/>
            <a:ext cx="97801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触摸手机电容屏下侧，正常情况为左图，干扰条件为右图，干扰造成的效果是同一行出现电容极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1" name="图片 330"/>
          <p:cNvPicPr/>
          <p:nvPr/>
        </p:nvPicPr>
        <p:blipFill>
          <a:blip r:embed="rId2"/>
          <a:srcRect l="11256" t="10459" r="17233" b="9428"/>
          <a:stretch/>
        </p:blipFill>
        <p:spPr>
          <a:xfrm rot="21600">
            <a:off x="1077840" y="2482920"/>
            <a:ext cx="4491360" cy="2504160"/>
          </a:xfrm>
          <a:prstGeom prst="rect">
            <a:avLst/>
          </a:prstGeom>
          <a:ln>
            <a:noFill/>
          </a:ln>
        </p:spPr>
      </p:pic>
      <p:pic>
        <p:nvPicPr>
          <p:cNvPr id="332" name="图片 331"/>
          <p:cNvPicPr/>
          <p:nvPr/>
        </p:nvPicPr>
        <p:blipFill>
          <a:blip r:embed="rId3"/>
          <a:srcRect l="10633" t="9974" r="17360" b="7500"/>
          <a:stretch/>
        </p:blipFill>
        <p:spPr>
          <a:xfrm>
            <a:off x="6492240" y="2450520"/>
            <a:ext cx="4507200" cy="2577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929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left_up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168920" y="5396760"/>
            <a:ext cx="100087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触摸手机电容屏左上角，正常情况为左图，干扰条件为右图，干扰造成的效果是同一行出现电容极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5" name="图片 334"/>
          <p:cNvPicPr/>
          <p:nvPr/>
        </p:nvPicPr>
        <p:blipFill>
          <a:blip r:embed="rId2"/>
          <a:srcRect l="10633" t="9869" r="17360" b="9119"/>
          <a:stretch/>
        </p:blipFill>
        <p:spPr>
          <a:xfrm>
            <a:off x="1463040" y="2377440"/>
            <a:ext cx="4543920" cy="2559600"/>
          </a:xfrm>
          <a:prstGeom prst="rect">
            <a:avLst/>
          </a:prstGeom>
          <a:ln>
            <a:noFill/>
          </a:ln>
        </p:spPr>
      </p:pic>
      <p:pic>
        <p:nvPicPr>
          <p:cNvPr id="336" name="图片 335"/>
          <p:cNvPicPr/>
          <p:nvPr/>
        </p:nvPicPr>
        <p:blipFill>
          <a:blip r:embed="rId3"/>
          <a:srcRect l="11383" t="9869" r="17360" b="9119"/>
          <a:stretch/>
        </p:blipFill>
        <p:spPr>
          <a:xfrm>
            <a:off x="6614280" y="2407680"/>
            <a:ext cx="449820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3754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right_up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1167840" y="5396760"/>
            <a:ext cx="100101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触摸手机电容屏右上角，正常情况为左图，干扰条件为右图，干扰造成的效果是同一行出现电容极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9" name="图片 338"/>
          <p:cNvPicPr/>
          <p:nvPr/>
        </p:nvPicPr>
        <p:blipFill>
          <a:blip r:embed="rId2"/>
          <a:srcRect l="9881" t="8372" r="17360" b="9119"/>
          <a:stretch/>
        </p:blipFill>
        <p:spPr>
          <a:xfrm>
            <a:off x="1371600" y="2286000"/>
            <a:ext cx="4507200" cy="2559600"/>
          </a:xfrm>
          <a:prstGeom prst="rect">
            <a:avLst/>
          </a:prstGeom>
          <a:ln>
            <a:noFill/>
          </a:ln>
        </p:spPr>
      </p:pic>
      <p:pic>
        <p:nvPicPr>
          <p:cNvPr id="340" name="图片 339"/>
          <p:cNvPicPr/>
          <p:nvPr/>
        </p:nvPicPr>
        <p:blipFill>
          <a:blip r:embed="rId3"/>
          <a:srcRect l="11245" t="9991" r="16745" b="8090"/>
          <a:stretch/>
        </p:blipFill>
        <p:spPr>
          <a:xfrm>
            <a:off x="6639120" y="2341440"/>
            <a:ext cx="449820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58776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255600" y="1499040"/>
            <a:ext cx="468180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left_down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167840" y="5396760"/>
            <a:ext cx="100101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触摸手机电容屏左下角，正常情况为左图，干扰条件为右图，干扰造成的效果是同一行出现电容极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43" name="图片 342"/>
          <p:cNvPicPr/>
          <p:nvPr/>
        </p:nvPicPr>
        <p:blipFill>
          <a:blip r:embed="rId2"/>
          <a:srcRect l="10633" t="9869" r="16610" b="7622"/>
          <a:stretch/>
        </p:blipFill>
        <p:spPr>
          <a:xfrm>
            <a:off x="1252800" y="2468880"/>
            <a:ext cx="4507200" cy="2559600"/>
          </a:xfrm>
          <a:prstGeom prst="rect">
            <a:avLst/>
          </a:prstGeom>
          <a:ln>
            <a:noFill/>
          </a:ln>
        </p:spPr>
      </p:pic>
      <p:pic>
        <p:nvPicPr>
          <p:cNvPr id="344" name="图片 343"/>
          <p:cNvPicPr/>
          <p:nvPr/>
        </p:nvPicPr>
        <p:blipFill>
          <a:blip r:embed="rId3"/>
          <a:srcRect l="10653" t="9533" r="17219" b="9350"/>
          <a:stretch/>
        </p:blipFill>
        <p:spPr>
          <a:xfrm>
            <a:off x="6519600" y="2468880"/>
            <a:ext cx="454392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8479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55600" y="1499040"/>
            <a:ext cx="4498560" cy="4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right_down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1169280" y="5396760"/>
            <a:ext cx="100087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触摸手机电容屏右下角，正常情况为左图，干扰条件为右图，干扰造成的效果是同一行出现电容极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47" name="图片 346"/>
          <p:cNvPicPr/>
          <p:nvPr/>
        </p:nvPicPr>
        <p:blipFill>
          <a:blip r:embed="rId2"/>
          <a:srcRect l="10633" t="9743" r="17360" b="9254"/>
          <a:stretch/>
        </p:blipFill>
        <p:spPr>
          <a:xfrm>
            <a:off x="1188720" y="2468880"/>
            <a:ext cx="4543920" cy="2559600"/>
          </a:xfrm>
          <a:prstGeom prst="rect">
            <a:avLst/>
          </a:prstGeom>
          <a:ln>
            <a:noFill/>
          </a:ln>
        </p:spPr>
      </p:pic>
      <p:pic>
        <p:nvPicPr>
          <p:cNvPr id="348" name="图片 347"/>
          <p:cNvPicPr/>
          <p:nvPr/>
        </p:nvPicPr>
        <p:blipFill>
          <a:blip r:embed="rId3"/>
          <a:srcRect l="10633" t="9743" r="16610" b="9254"/>
          <a:stretch/>
        </p:blipFill>
        <p:spPr>
          <a:xfrm>
            <a:off x="6309360" y="2468880"/>
            <a:ext cx="458964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86101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29920" y="1554480"/>
            <a:ext cx="1938600" cy="4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record</a:t>
            </a: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50" name="图片 349"/>
          <p:cNvPicPr/>
          <p:nvPr/>
        </p:nvPicPr>
        <p:blipFill>
          <a:blip r:embed="rId2"/>
          <a:stretch/>
        </p:blipFill>
        <p:spPr>
          <a:xfrm>
            <a:off x="2560320" y="1579680"/>
            <a:ext cx="2300040" cy="408960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2743200" y="5852160"/>
            <a:ext cx="180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2" name="图片 351"/>
          <p:cNvPicPr/>
          <p:nvPr/>
        </p:nvPicPr>
        <p:blipFill>
          <a:blip r:embed="rId3"/>
          <a:srcRect l="19986" r="8896" b="2669"/>
          <a:stretch/>
        </p:blipFill>
        <p:spPr>
          <a:xfrm>
            <a:off x="6035040" y="1463040"/>
            <a:ext cx="2240280" cy="4114800"/>
          </a:xfrm>
          <a:prstGeom prst="rect">
            <a:avLst/>
          </a:prstGeom>
          <a:ln>
            <a:noFill/>
          </a:ln>
        </p:spPr>
      </p:pic>
      <p:pic>
        <p:nvPicPr>
          <p:cNvPr id="353" name="图片 352"/>
          <p:cNvPicPr/>
          <p:nvPr/>
        </p:nvPicPr>
        <p:blipFill>
          <a:blip r:embed="rId4"/>
          <a:stretch/>
        </p:blipFill>
        <p:spPr>
          <a:xfrm>
            <a:off x="9052560" y="1463040"/>
            <a:ext cx="2313360" cy="4114800"/>
          </a:xfrm>
          <a:prstGeom prst="rect">
            <a:avLst/>
          </a:prstGeom>
          <a:ln>
            <a:noFill/>
          </a:ln>
        </p:spPr>
      </p:pic>
      <p:sp>
        <p:nvSpPr>
          <p:cNvPr id="354" name="TextShape 3"/>
          <p:cNvSpPr txBox="1"/>
          <p:nvPr/>
        </p:nvSpPr>
        <p:spPr>
          <a:xfrm>
            <a:off x="2560320" y="5943600"/>
            <a:ext cx="238968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wifi传输时划线不稳定</a:t>
            </a:r>
          </a:p>
        </p:txBody>
      </p:sp>
      <p:sp>
        <p:nvSpPr>
          <p:cNvPr id="355" name="TextShape 4"/>
          <p:cNvSpPr txBox="1"/>
          <p:nvPr/>
        </p:nvSpPr>
        <p:spPr>
          <a:xfrm>
            <a:off x="6126480" y="5943600"/>
            <a:ext cx="20095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施加干扰触摸角点</a:t>
            </a:r>
            <a:endParaRPr kumimoji="0" lang="en-US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6" name="TextShape 5"/>
          <p:cNvSpPr txBox="1"/>
          <p:nvPr/>
        </p:nvSpPr>
        <p:spPr>
          <a:xfrm>
            <a:off x="9146160" y="5943600"/>
            <a:ext cx="20095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施加干扰上下滑动</a:t>
            </a:r>
          </a:p>
        </p:txBody>
      </p:sp>
    </p:spTree>
    <p:extLst>
      <p:ext uri="{BB962C8B-B14F-4D97-AF65-F5344CB8AC3E}">
        <p14:creationId xmlns:p14="http://schemas.microsoft.com/office/powerpoint/2010/main" val="5924074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2631711" y="1777361"/>
            <a:ext cx="10972440" cy="4588269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pc="-1" dirty="0"/>
              <a:t>重复角点斜线</a:t>
            </a:r>
            <a:endParaRPr lang="en-US" altLang="zh-CN" spc="-1" dirty="0"/>
          </a:p>
          <a:p>
            <a:r>
              <a:rPr lang="en-US" altLang="zh-CN" spc="-1" dirty="0" err="1"/>
              <a:t>Getevent</a:t>
            </a:r>
            <a:endParaRPr lang="en-US" altLang="zh-CN" spc="-1" dirty="0"/>
          </a:p>
          <a:p>
            <a:r>
              <a:rPr lang="zh-CN" altLang="en-US" spc="-1" dirty="0"/>
              <a:t>示波器观察白噪声</a:t>
            </a:r>
            <a:endParaRPr lang="en-US" altLang="zh-CN" spc="-1" dirty="0"/>
          </a:p>
          <a:p>
            <a:r>
              <a:rPr lang="en-US" altLang="zh-CN" spc="-1" dirty="0" err="1"/>
              <a:t>Usrp</a:t>
            </a:r>
            <a:r>
              <a:rPr lang="zh-CN" altLang="en-US" spc="-1" dirty="0"/>
              <a:t>任意波形</a:t>
            </a:r>
            <a:endParaRPr lang="en-US" altLang="zh-CN" spc="-1" dirty="0"/>
          </a:p>
          <a:p>
            <a:r>
              <a:rPr lang="zh-CN" altLang="en-US" spc="-1" dirty="0"/>
              <a:t>示波器测试</a:t>
            </a:r>
            <a:r>
              <a:rPr lang="en-US" altLang="zh-CN" spc="-1" dirty="0"/>
              <a:t>800k</a:t>
            </a:r>
            <a:r>
              <a:rPr lang="zh-CN" altLang="en-US" spc="-1" dirty="0"/>
              <a:t>白噪声</a:t>
            </a:r>
            <a:endParaRPr lang="en-US" altLang="zh-CN" spc="-1" dirty="0"/>
          </a:p>
          <a:p>
            <a:r>
              <a:rPr lang="zh-CN" altLang="en-US" spc="-1" dirty="0"/>
              <a:t>外壳电位和地电位</a:t>
            </a:r>
            <a:endParaRPr lang="en-US" altLang="zh-CN" spc="-1" dirty="0"/>
          </a:p>
          <a:p>
            <a:r>
              <a:rPr lang="zh-CN" altLang="en-US" spc="-1" dirty="0"/>
              <a:t>定频正弦波观察电容值变化</a:t>
            </a:r>
            <a:endParaRPr lang="en-US" altLang="zh-CN" spc="-1" dirty="0"/>
          </a:p>
          <a:p>
            <a:r>
              <a:rPr lang="zh-CN" altLang="en-US" spc="-1" dirty="0"/>
              <a:t>电源对地电位是否变化</a:t>
            </a:r>
            <a:endParaRPr lang="en-US" altLang="zh-CN" spc="-1" dirty="0"/>
          </a:p>
          <a:p>
            <a:r>
              <a:rPr lang="zh-CN" altLang="en-US" spc="-1" dirty="0"/>
              <a:t>有干扰无触碰原始数据观察</a:t>
            </a:r>
            <a:endParaRPr lang="en-US" altLang="zh-CN" spc="-1" dirty="0"/>
          </a:p>
          <a:p>
            <a:r>
              <a:rPr lang="zh-CN" altLang="en-US" spc="-1" dirty="0"/>
              <a:t>电容变化值</a:t>
            </a:r>
            <a:endParaRPr lang="en-US" altLang="zh-CN" spc="-1" dirty="0"/>
          </a:p>
          <a:p>
            <a:r>
              <a:rPr lang="en-US" altLang="zh-CN" spc="-1" dirty="0"/>
              <a:t>TDDI</a:t>
            </a:r>
          </a:p>
          <a:p>
            <a:r>
              <a:rPr lang="en-US" altLang="zh-CN" spc="-1" dirty="0"/>
              <a:t>Log </a:t>
            </a:r>
            <a:r>
              <a:rPr lang="zh-CN" altLang="en-US" spc="-1" dirty="0"/>
              <a:t>放手机</a:t>
            </a:r>
            <a:r>
              <a:rPr lang="en-US" altLang="zh-CN" spc="-1" dirty="0" err="1"/>
              <a:t>sd</a:t>
            </a:r>
            <a:r>
              <a:rPr lang="zh-CN" altLang="en-US" spc="-1" dirty="0"/>
              <a:t>卡里面</a:t>
            </a:r>
            <a:endParaRPr lang="en-US" altLang="zh-CN" spc="-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23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609480" y="1604520"/>
            <a:ext cx="2773800" cy="772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16000" indent="-216000"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E81B7"/>
                </a:solidFill>
                <a:latin typeface="华文细黑"/>
              </a:rPr>
              <a:t>TDDI自电容调研</a:t>
            </a:r>
            <a:endParaRPr lang="en-US" sz="2400" b="0" strike="noStrike" spc="-1">
              <a:solidFill>
                <a:srgbClr val="0E81B7"/>
              </a:solidFill>
              <a:latin typeface="华文细黑"/>
              <a:ea typeface="华文细黑"/>
            </a:endParaRPr>
          </a:p>
        </p:txBody>
      </p:sp>
      <p:pic>
        <p:nvPicPr>
          <p:cNvPr id="300" name="图片 299"/>
          <p:cNvPicPr/>
          <p:nvPr/>
        </p:nvPicPr>
        <p:blipFill>
          <a:blip r:embed="rId2"/>
          <a:stretch/>
        </p:blipFill>
        <p:spPr>
          <a:xfrm>
            <a:off x="1293480" y="2286000"/>
            <a:ext cx="8307720" cy="1498680"/>
          </a:xfrm>
          <a:prstGeom prst="rect">
            <a:avLst/>
          </a:prstGeom>
          <a:ln>
            <a:noFill/>
          </a:ln>
        </p:spPr>
      </p:pic>
      <p:sp>
        <p:nvSpPr>
          <p:cNvPr id="301" name="TextShape 2"/>
          <p:cNvSpPr txBox="1"/>
          <p:nvPr/>
        </p:nvSpPr>
        <p:spPr>
          <a:xfrm>
            <a:off x="1463040" y="3777480"/>
            <a:ext cx="40669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可以采用分时法和分区法实现多点触控</a:t>
            </a:r>
          </a:p>
        </p:txBody>
      </p:sp>
    </p:spTree>
    <p:extLst>
      <p:ext uri="{BB962C8B-B14F-4D97-AF65-F5344CB8AC3E}">
        <p14:creationId xmlns:p14="http://schemas.microsoft.com/office/powerpoint/2010/main" val="134065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3846766" y="1363284"/>
            <a:ext cx="4636568" cy="1032094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spc="-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对函数发生器的测试</a:t>
            </a:r>
            <a:endParaRPr lang="en-US" altLang="zh-CN" sz="3200" spc="-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29920" y="1554480"/>
            <a:ext cx="1938600" cy="4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20190319</a:t>
            </a: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1052388" y="2815795"/>
            <a:ext cx="10020600" cy="275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对白噪声的</a:t>
            </a:r>
            <a:r>
              <a:rPr lang="en-US" altLang="zh-CN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pc="-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800HZ</a:t>
            </a:r>
            <a:r>
              <a:rPr kumimoji="0" lang="zh-CN" altLang="en-US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的频谱分析：</a:t>
            </a:r>
            <a:r>
              <a:rPr lang="zh-CN" altLang="en-US" spc="-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频段存在约等间隔的峰值（</a:t>
            </a:r>
            <a:r>
              <a:rPr lang="en-US" altLang="zh-CN" b="1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638k</a:t>
            </a:r>
            <a:r>
              <a:rPr lang="en-US" altLang="zh-CN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b="1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542k</a:t>
            </a:r>
            <a:r>
              <a:rPr lang="en-US" altLang="zh-CN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b="1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458k</a:t>
            </a: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pc="-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kumimoji="0" lang="zh-CN" altLang="en-US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频段的尖峰明显，低频段整体幅值较高（尖峰不明显）</a:t>
            </a:r>
            <a:endParaRPr kumimoji="0" lang="en-US" altLang="zh-CN" b="0" i="0" u="none" strike="noStrike" kern="1200" cap="none" spc="-1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900HZ</a:t>
            </a: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</a:t>
            </a:r>
            <a:r>
              <a:rPr lang="en-US" altLang="zh-CN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Noise</a:t>
            </a: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无明显的峰值（</a:t>
            </a:r>
            <a:r>
              <a:rPr lang="en-US" altLang="zh-CN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10kHZ</a:t>
            </a:r>
            <a:r>
              <a:rPr lang="zh-CN" altLang="en-US" spc="-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再往</a:t>
            </a: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上出现密集的峰值，此时高低频段幅值一样）</a:t>
            </a:r>
            <a:endParaRPr lang="en-US" altLang="zh-CN" spc="-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800HZ</a:t>
            </a:r>
            <a:r>
              <a:rPr kumimoji="0" lang="zh-CN" altLang="en-US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往下，频率越低，频谱分析的尖峰越明显（</a:t>
            </a:r>
            <a:r>
              <a:rPr kumimoji="0" lang="en-US" altLang="zh-CN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700Hz: 436k\566k\716k</a:t>
            </a:r>
            <a:r>
              <a:rPr kumimoji="0" lang="zh-CN" altLang="en-US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pc="-1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pc="-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kumimoji="0" lang="en-US" altLang="zh-CN" b="0" i="0" u="none" strike="noStrike" kern="1200" cap="none" spc="-1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800k</a:t>
            </a: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正弦波的测试</a:t>
            </a:r>
            <a:endParaRPr lang="en-US" altLang="zh-CN" spc="-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示波器读数</a:t>
            </a:r>
            <a:r>
              <a:rPr lang="en-US" altLang="zh-CN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pc="-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</a:t>
            </a:r>
            <a:r>
              <a:rPr lang="en-US" altLang="zh-CN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800.0kHz; </a:t>
            </a:r>
            <a:r>
              <a:rPr lang="en-US" altLang="zh-CN" spc="-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Vpp</a:t>
            </a:r>
            <a:r>
              <a:rPr lang="en-US" altLang="zh-CN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18.4V</a:t>
            </a:r>
            <a:endParaRPr kumimoji="0" lang="en-US" altLang="zh-CN" b="0" i="0" u="none" strike="noStrike" kern="1200" cap="none" spc="-1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95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3846766" y="1363284"/>
            <a:ext cx="4636568" cy="1032094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spc="-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手机外壳共地测试</a:t>
            </a:r>
            <a:endParaRPr lang="en-US" altLang="zh-CN" sz="3200" spc="-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29920" y="1554480"/>
            <a:ext cx="1938600" cy="4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20190319</a:t>
            </a: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1154750" y="3633480"/>
            <a:ext cx="10020600" cy="2758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数据线的黑线、手机外壳用万用表测试 </a:t>
            </a:r>
            <a:r>
              <a:rPr lang="en-US" altLang="zh-CN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pc="-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不通 （通断测试不响，测电阻无穷大）</a:t>
            </a:r>
            <a:endParaRPr kumimoji="0" lang="en-US" altLang="zh-CN" b="0" i="0" u="none" strike="noStrike" kern="1200" cap="none" spc="-1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78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66640" y="1581840"/>
            <a:ext cx="191880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电容值反馈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03" name="图片 3"/>
          <p:cNvPicPr/>
          <p:nvPr/>
        </p:nvPicPr>
        <p:blipFill>
          <a:blip r:embed="rId2"/>
          <a:stretch/>
        </p:blipFill>
        <p:spPr>
          <a:xfrm>
            <a:off x="1356120" y="2866320"/>
            <a:ext cx="9170280" cy="297936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681480" y="2280960"/>
            <a:ext cx="1155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17*30行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97181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66640" y="1581840"/>
            <a:ext cx="191880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电容值反馈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037160" y="2280960"/>
            <a:ext cx="86547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边缘部分电容值偏差大，为了表现手机大部分触摸屏的电容值变化，取15*30数据,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将电容值较小的数据点都赋值为0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07" name="图片 2"/>
          <p:cNvPicPr/>
          <p:nvPr/>
        </p:nvPicPr>
        <p:blipFill>
          <a:blip r:embed="rId2"/>
          <a:stretch/>
        </p:blipFill>
        <p:spPr>
          <a:xfrm>
            <a:off x="3291840" y="2991240"/>
            <a:ext cx="6635880" cy="3317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1564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66640" y="1581840"/>
            <a:ext cx="191880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Normal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09" name="图片 3"/>
          <p:cNvPicPr/>
          <p:nvPr/>
        </p:nvPicPr>
        <p:blipFill>
          <a:blip r:embed="rId2"/>
          <a:stretch/>
        </p:blipFill>
        <p:spPr>
          <a:xfrm>
            <a:off x="2241360" y="1422720"/>
            <a:ext cx="8535240" cy="426708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1868760" y="5690880"/>
            <a:ext cx="10020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正常情况下，触摸屏的电容值变化大概为-50~+50，边缘列部分电容值较低，中心电容值较高，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随时间变化触摸屏电容值会有一定的变化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8740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255600" y="1499040"/>
            <a:ext cx="3521520" cy="52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Connect-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no</a:t>
            </a: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 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electricity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2135160" y="5690880"/>
            <a:ext cx="77241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充电线连接、函数发生器无输出下，触摸屏的电容值与正常情况下基本相同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13" name="图片 2"/>
          <p:cNvPicPr/>
          <p:nvPr/>
        </p:nvPicPr>
        <p:blipFill>
          <a:blip r:embed="rId2"/>
          <a:srcRect t="10611" r="-604"/>
          <a:stretch/>
        </p:blipFill>
        <p:spPr>
          <a:xfrm>
            <a:off x="2301480" y="1951920"/>
            <a:ext cx="8588160" cy="3814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3414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255600" y="1499040"/>
            <a:ext cx="3521520" cy="52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disturb-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no</a:t>
            </a: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 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2053800" y="5690880"/>
            <a:ext cx="749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地电位加入干扰、手指无触碰下，触摸屏的电容值与正常情况下基本相同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16" name="图片 3"/>
          <p:cNvPicPr/>
          <p:nvPr/>
        </p:nvPicPr>
        <p:blipFill>
          <a:blip r:embed="rId2"/>
          <a:srcRect l="4655" t="10070"/>
          <a:stretch/>
        </p:blipFill>
        <p:spPr>
          <a:xfrm>
            <a:off x="2507040" y="1921320"/>
            <a:ext cx="7992360" cy="3768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585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left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281960" y="5396760"/>
            <a:ext cx="9781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触摸手机电容屏左侧，正常情况为左图，干扰条件为右图，干扰造成的效果是同一行出现电容极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19" name="图片 318"/>
          <p:cNvPicPr/>
          <p:nvPr/>
        </p:nvPicPr>
        <p:blipFill>
          <a:blip r:embed="rId2"/>
          <a:srcRect l="11794" t="9974" r="17697" b="7517"/>
          <a:stretch/>
        </p:blipFill>
        <p:spPr>
          <a:xfrm>
            <a:off x="1188720" y="2377800"/>
            <a:ext cx="4530960" cy="2650680"/>
          </a:xfrm>
          <a:prstGeom prst="rect">
            <a:avLst/>
          </a:prstGeom>
          <a:ln>
            <a:noFill/>
          </a:ln>
        </p:spPr>
      </p:pic>
      <p:pic>
        <p:nvPicPr>
          <p:cNvPr id="320" name="图片 319"/>
          <p:cNvPicPr/>
          <p:nvPr/>
        </p:nvPicPr>
        <p:blipFill>
          <a:blip r:embed="rId3"/>
          <a:srcRect l="11046" t="9974" r="17697" b="9012"/>
          <a:stretch/>
        </p:blipFill>
        <p:spPr>
          <a:xfrm>
            <a:off x="6492240" y="2377800"/>
            <a:ext cx="4502880" cy="2559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0604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right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1282680" y="5396760"/>
            <a:ext cx="97801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触摸手机电容屏右侧，正常情况为左图，干扰条件为右图，干扰造成的效果是同一行出现电容极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23" name="图片 322"/>
          <p:cNvPicPr/>
          <p:nvPr/>
        </p:nvPicPr>
        <p:blipFill>
          <a:blip r:embed="rId2"/>
          <a:srcRect l="10199" t="8189" r="16338" b="8548"/>
          <a:stretch/>
        </p:blipFill>
        <p:spPr>
          <a:xfrm>
            <a:off x="1398960" y="2377440"/>
            <a:ext cx="4635360" cy="2614320"/>
          </a:xfrm>
          <a:prstGeom prst="rect">
            <a:avLst/>
          </a:prstGeom>
          <a:ln>
            <a:noFill/>
          </a:ln>
        </p:spPr>
      </p:pic>
      <p:pic>
        <p:nvPicPr>
          <p:cNvPr id="324" name="图片 323"/>
          <p:cNvPicPr/>
          <p:nvPr/>
        </p:nvPicPr>
        <p:blipFill>
          <a:blip r:embed="rId3"/>
          <a:srcRect l="10633" t="9974" r="17360" b="9012"/>
          <a:stretch/>
        </p:blipFill>
        <p:spPr>
          <a:xfrm>
            <a:off x="6611040" y="2413440"/>
            <a:ext cx="454392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7834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up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1283040" y="5396760"/>
            <a:ext cx="97801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触摸手机电容屏上侧，正常情况为左图，干扰条件为右图，干扰造成的效果是同一行出现电容极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27" name="图片 326"/>
          <p:cNvPicPr/>
          <p:nvPr/>
        </p:nvPicPr>
        <p:blipFill>
          <a:blip r:embed="rId2"/>
          <a:srcRect l="10633" t="9974" r="17360" b="9012"/>
          <a:stretch/>
        </p:blipFill>
        <p:spPr>
          <a:xfrm>
            <a:off x="978480" y="2377440"/>
            <a:ext cx="4507200" cy="2559600"/>
          </a:xfrm>
          <a:prstGeom prst="rect">
            <a:avLst/>
          </a:prstGeom>
          <a:ln>
            <a:noFill/>
          </a:ln>
        </p:spPr>
      </p:pic>
      <p:pic>
        <p:nvPicPr>
          <p:cNvPr id="328" name="图片 327"/>
          <p:cNvPicPr/>
          <p:nvPr/>
        </p:nvPicPr>
        <p:blipFill>
          <a:blip r:embed="rId3"/>
          <a:srcRect l="10633" t="9974" r="17360" b="9012"/>
          <a:stretch/>
        </p:blipFill>
        <p:spPr>
          <a:xfrm>
            <a:off x="6492240" y="2414160"/>
            <a:ext cx="4507200" cy="2522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7902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342</Words>
  <Application>Microsoft Office PowerPoint</Application>
  <PresentationFormat>宽屏</PresentationFormat>
  <Paragraphs>73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DejaVu Sans</vt:lpstr>
      <vt:lpstr>等线</vt:lpstr>
      <vt:lpstr>等线 Light</vt:lpstr>
      <vt:lpstr>华文细黑</vt:lpstr>
      <vt:lpstr>宋体</vt:lpstr>
      <vt:lpstr>微软雅黑</vt:lpstr>
      <vt:lpstr>Arial</vt:lpstr>
      <vt:lpstr>Calibri</vt:lpstr>
      <vt:lpstr>Symbol</vt:lpstr>
      <vt:lpstr>Wingdings</vt:lpstr>
      <vt:lpstr>Office 主题​​</vt:lpstr>
      <vt:lpstr>Office Theme</vt:lpstr>
      <vt:lpstr>1_Office Theme</vt:lpstr>
      <vt:lpstr>2_Office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Zhourc</dc:creator>
  <cp:lastModifiedBy>Zhourc</cp:lastModifiedBy>
  <cp:revision>5</cp:revision>
  <dcterms:created xsi:type="dcterms:W3CDTF">2019-03-14T09:06:06Z</dcterms:created>
  <dcterms:modified xsi:type="dcterms:W3CDTF">2019-03-19T12:09:43Z</dcterms:modified>
</cp:coreProperties>
</file>